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53915" autoAdjust="0"/>
  </p:normalViewPr>
  <p:slideViewPr>
    <p:cSldViewPr>
      <p:cViewPr varScale="1">
        <p:scale>
          <a:sx n="37" d="100"/>
          <a:sy n="37" d="100"/>
        </p:scale>
        <p:origin x="-230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DBA532-7BBD-43E9-8C66-BFF0465EC1DA}" type="datetimeFigureOut">
              <a:rPr lang="en-US" smtClean="0"/>
              <a:pPr/>
              <a:t>7/11/2021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4D9CF6-5145-41B8-B194-6FBD6500F702}" type="slidenum">
              <a:rPr lang="en-US" smtClean="0"/>
              <a:pPr/>
              <a:t>‹#›</a:t>
            </a:fld>
            <a:endParaRPr lang="en-US"/>
          </a:p>
        </p:txBody>
      </p:sp>
    </p:spTree>
    <p:extLst>
      <p:ext uri="{BB962C8B-B14F-4D97-AF65-F5344CB8AC3E}">
        <p14:creationId xmlns:p14="http://schemas.microsoft.com/office/powerpoint/2010/main" xmlns="" val="2785819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Environmental ethics is a component of ethics, which focuses on how human beings relate to the environment and the role of ethics in this relationship. Environmental ethics hold that people, animals, and plants are components of society since animals and plants are important to human life (Singh et al., 2019). Therefore, human beings should apply morals and ethics when dealing with animals and plants. Environmental ethics complement scientific knowledge by adding human values, better decision-making, and moral principles into the discussion.</a:t>
            </a:r>
          </a:p>
          <a:p>
            <a:endParaRPr lang="en-US" dirty="0"/>
          </a:p>
        </p:txBody>
      </p:sp>
      <p:sp>
        <p:nvSpPr>
          <p:cNvPr id="4" name="Slide Number Placeholder 3"/>
          <p:cNvSpPr>
            <a:spLocks noGrp="1"/>
          </p:cNvSpPr>
          <p:nvPr>
            <p:ph type="sldNum" sz="quarter" idx="10"/>
          </p:nvPr>
        </p:nvSpPr>
        <p:spPr/>
        <p:txBody>
          <a:bodyPr/>
          <a:lstStyle/>
          <a:p>
            <a:fld id="{FF4D9CF6-5145-41B8-B194-6FBD6500F702}" type="slidenum">
              <a:rPr lang="en-US" smtClean="0"/>
              <a:pPr/>
              <a:t>2</a:t>
            </a:fld>
            <a:endParaRPr lang="en-US"/>
          </a:p>
        </p:txBody>
      </p:sp>
    </p:spTree>
    <p:extLst>
      <p:ext uri="{BB962C8B-B14F-4D97-AF65-F5344CB8AC3E}">
        <p14:creationId xmlns:p14="http://schemas.microsoft.com/office/powerpoint/2010/main" xmlns="" val="642718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One of the ethical dilemmas related to environmental ethics is global warming and, specifically, environmental pollution by business enterprises. Industrial businesses emit harmful gases and chemicals into the environment. This pollutes water and land and thus increases global warming. Consequently, this affects not only human beings but also plants and animals. Notably, polluted seawater threatens the existence of marine animals and plants. Water, air, and land pollution result in adverse health effects on human beings, including asthma and cancer (</a:t>
            </a:r>
            <a:r>
              <a:rPr lang="en-US" sz="2400" kern="1200" dirty="0" err="1" smtClean="0">
                <a:solidFill>
                  <a:schemeClr val="tx1"/>
                </a:solidFill>
                <a:effectLst/>
                <a:latin typeface="Times New Roman" pitchFamily="18" charset="0"/>
                <a:ea typeface="+mn-ea"/>
                <a:cs typeface="Times New Roman" pitchFamily="18" charset="0"/>
              </a:rPr>
              <a:t>Inyinbor</a:t>
            </a:r>
            <a:r>
              <a:rPr lang="en-US" sz="2400" kern="1200" dirty="0" smtClean="0">
                <a:solidFill>
                  <a:schemeClr val="tx1"/>
                </a:solidFill>
                <a:effectLst/>
                <a:latin typeface="Times New Roman" pitchFamily="18" charset="0"/>
                <a:ea typeface="+mn-ea"/>
                <a:cs typeface="Times New Roman" pitchFamily="18" charset="0"/>
              </a:rPr>
              <a:t> </a:t>
            </a:r>
            <a:r>
              <a:rPr lang="en-US" sz="2400" kern="1200" dirty="0" err="1" smtClean="0">
                <a:solidFill>
                  <a:schemeClr val="tx1"/>
                </a:solidFill>
                <a:effectLst/>
                <a:latin typeface="Times New Roman" pitchFamily="18" charset="0"/>
                <a:ea typeface="+mn-ea"/>
                <a:cs typeface="Times New Roman" pitchFamily="18" charset="0"/>
              </a:rPr>
              <a:t>Adejumoke</a:t>
            </a:r>
            <a:r>
              <a:rPr lang="en-US" sz="2400" kern="1200" dirty="0" smtClean="0">
                <a:solidFill>
                  <a:schemeClr val="tx1"/>
                </a:solidFill>
                <a:effectLst/>
                <a:latin typeface="Times New Roman" pitchFamily="18" charset="0"/>
                <a:ea typeface="+mn-ea"/>
                <a:cs typeface="Times New Roman" pitchFamily="18" charset="0"/>
              </a:rPr>
              <a:t> et al., 2018). Global warming also increases the risk of drought as well as floods and threatens biodiversity, all of which have adverse impacts on human life, plants, and animals. </a:t>
            </a:r>
          </a:p>
          <a:p>
            <a:endParaRPr lang="en-US" dirty="0"/>
          </a:p>
        </p:txBody>
      </p:sp>
      <p:sp>
        <p:nvSpPr>
          <p:cNvPr id="4" name="Slide Number Placeholder 3"/>
          <p:cNvSpPr>
            <a:spLocks noGrp="1"/>
          </p:cNvSpPr>
          <p:nvPr>
            <p:ph type="sldNum" sz="quarter" idx="10"/>
          </p:nvPr>
        </p:nvSpPr>
        <p:spPr/>
        <p:txBody>
          <a:bodyPr/>
          <a:lstStyle/>
          <a:p>
            <a:fld id="{FF4D9CF6-5145-41B8-B194-6FBD6500F702}" type="slidenum">
              <a:rPr lang="en-US" smtClean="0"/>
              <a:pPr/>
              <a:t>3</a:t>
            </a:fld>
            <a:endParaRPr lang="en-US"/>
          </a:p>
        </p:txBody>
      </p:sp>
    </p:spTree>
    <p:extLst>
      <p:ext uri="{BB962C8B-B14F-4D97-AF65-F5344CB8AC3E}">
        <p14:creationId xmlns:p14="http://schemas.microsoft.com/office/powerpoint/2010/main" xmlns="" val="956607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In order to prevent global warming associated with air, water, and land pollution, business enterprises should consider using alternate materials. Notably, businesses should consider alternate materials like cleaners or lubricants in order to minimize the generation of waste, emission of gas, and health risks to humans. However, businesses should first make sure that such materials do not add toxic waste. Also, businesses should practice reusing and recycling as much as possible. Conversely, businesses should practice distilling solvents that have been used, swapping cleaning agents, and reusing clean cardboard boxes to minimize water contamination and land pollution. In addition, businesses should rethink stopping pollution from arising in the early stages.  If such processes have to be done, they should consider if they can be done efficiently and less frequently. For example, businesses can consider if cleaning of parts can take place before the use of solvents, adjustment of machinery for efficient use of materials, or if cleaning frequency can be minimized. Besides, businesses should consider using renewable sources of energy like solar instead of diesel or petrol-powered machines, which are associated with high emissions of carbon dioxide into the environment (Tong &amp; </a:t>
            </a:r>
            <a:r>
              <a:rPr lang="en-US" sz="2400" kern="1200" dirty="0" err="1" smtClean="0">
                <a:solidFill>
                  <a:schemeClr val="tx1"/>
                </a:solidFill>
                <a:effectLst/>
                <a:latin typeface="Times New Roman" pitchFamily="18" charset="0"/>
                <a:ea typeface="+mn-ea"/>
                <a:cs typeface="Times New Roman" pitchFamily="18" charset="0"/>
              </a:rPr>
              <a:t>Ebi</a:t>
            </a:r>
            <a:r>
              <a:rPr lang="en-US" sz="2400" kern="1200" dirty="0" smtClean="0">
                <a:solidFill>
                  <a:schemeClr val="tx1"/>
                </a:solidFill>
                <a:effectLst/>
                <a:latin typeface="Times New Roman" pitchFamily="18" charset="0"/>
                <a:ea typeface="+mn-ea"/>
                <a:cs typeface="Times New Roman" pitchFamily="18" charset="0"/>
              </a:rPr>
              <a:t>, 2019). </a:t>
            </a:r>
          </a:p>
          <a:p>
            <a:endParaRPr lang="en-US" dirty="0"/>
          </a:p>
        </p:txBody>
      </p:sp>
      <p:sp>
        <p:nvSpPr>
          <p:cNvPr id="4" name="Slide Number Placeholder 3"/>
          <p:cNvSpPr>
            <a:spLocks noGrp="1"/>
          </p:cNvSpPr>
          <p:nvPr>
            <p:ph type="sldNum" sz="quarter" idx="10"/>
          </p:nvPr>
        </p:nvSpPr>
        <p:spPr/>
        <p:txBody>
          <a:bodyPr/>
          <a:lstStyle/>
          <a:p>
            <a:fld id="{FF4D9CF6-5145-41B8-B194-6FBD6500F702}" type="slidenum">
              <a:rPr lang="en-US" smtClean="0"/>
              <a:pPr/>
              <a:t>4</a:t>
            </a:fld>
            <a:endParaRPr lang="en-US"/>
          </a:p>
        </p:txBody>
      </p:sp>
    </p:spTree>
    <p:extLst>
      <p:ext uri="{BB962C8B-B14F-4D97-AF65-F5344CB8AC3E}">
        <p14:creationId xmlns:p14="http://schemas.microsoft.com/office/powerpoint/2010/main" xmlns="" val="1879980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One of the ethical concepts related to the issue of global warming, and specifically water pollution, is the moral principle of sustainability. This principle holds that the rate of contamination and loss of water caused by human activities should not surpass the ability of water sources to cleanse as well as replenish themselves (Verma, 2019). When businesses emit chemicals into water sources, they make water sources unable to cleanse as well as replenish themselves. Also, unsustainable loss and contamination of water are against the intrinsic value of water. Humans have the moral principle of being responsible for the creation, and this implies that they should exercise due diligence in treating water, shunning actions that result in water contamination, and preserving and protecting water sources. </a:t>
            </a:r>
          </a:p>
          <a:p>
            <a:endParaRPr lang="en-US" dirty="0"/>
          </a:p>
        </p:txBody>
      </p:sp>
      <p:sp>
        <p:nvSpPr>
          <p:cNvPr id="4" name="Slide Number Placeholder 3"/>
          <p:cNvSpPr>
            <a:spLocks noGrp="1"/>
          </p:cNvSpPr>
          <p:nvPr>
            <p:ph type="sldNum" sz="quarter" idx="10"/>
          </p:nvPr>
        </p:nvSpPr>
        <p:spPr/>
        <p:txBody>
          <a:bodyPr/>
          <a:lstStyle/>
          <a:p>
            <a:fld id="{FF4D9CF6-5145-41B8-B194-6FBD6500F702}" type="slidenum">
              <a:rPr lang="en-US" smtClean="0"/>
              <a:pPr/>
              <a:t>5</a:t>
            </a:fld>
            <a:endParaRPr lang="en-US"/>
          </a:p>
        </p:txBody>
      </p:sp>
    </p:spTree>
    <p:extLst>
      <p:ext uri="{BB962C8B-B14F-4D97-AF65-F5344CB8AC3E}">
        <p14:creationId xmlns:p14="http://schemas.microsoft.com/office/powerpoint/2010/main" xmlns="" val="2229159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5D6C8B-D3F3-405F-9C8B-2FB941CC3702}" type="datetimeFigureOut">
              <a:rPr lang="en-US" smtClean="0"/>
              <a:pPr/>
              <a:t>7/11/2021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917669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5D6C8B-D3F3-405F-9C8B-2FB941CC3702}" type="datetimeFigureOut">
              <a:rPr lang="en-US" smtClean="0"/>
              <a:pPr/>
              <a:t>7/11/2021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3013836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5D6C8B-D3F3-405F-9C8B-2FB941CC3702}" type="datetimeFigureOut">
              <a:rPr lang="en-US" smtClean="0"/>
              <a:pPr/>
              <a:t>7/11/2021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3773669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5D6C8B-D3F3-405F-9C8B-2FB941CC3702}" type="datetimeFigureOut">
              <a:rPr lang="en-US" smtClean="0"/>
              <a:pPr/>
              <a:t>7/11/2021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3023598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5D6C8B-D3F3-405F-9C8B-2FB941CC3702}" type="datetimeFigureOut">
              <a:rPr lang="en-US" smtClean="0"/>
              <a:pPr/>
              <a:t>7/11/2021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3029154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5D6C8B-D3F3-405F-9C8B-2FB941CC3702}" type="datetimeFigureOut">
              <a:rPr lang="en-US" smtClean="0"/>
              <a:pPr/>
              <a:t>7/11/2021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3136784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5D6C8B-D3F3-405F-9C8B-2FB941CC3702}" type="datetimeFigureOut">
              <a:rPr lang="en-US" smtClean="0"/>
              <a:pPr/>
              <a:t>7/11/2021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292648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5D6C8B-D3F3-405F-9C8B-2FB941CC3702}" type="datetimeFigureOut">
              <a:rPr lang="en-US" smtClean="0"/>
              <a:pPr/>
              <a:t>7/11/2021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2445501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5D6C8B-D3F3-405F-9C8B-2FB941CC3702}" type="datetimeFigureOut">
              <a:rPr lang="en-US" smtClean="0"/>
              <a:pPr/>
              <a:t>7/11/2021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2743479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5D6C8B-D3F3-405F-9C8B-2FB941CC3702}" type="datetimeFigureOut">
              <a:rPr lang="en-US" smtClean="0"/>
              <a:pPr/>
              <a:t>7/11/2021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619420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5D6C8B-D3F3-405F-9C8B-2FB941CC3702}" type="datetimeFigureOut">
              <a:rPr lang="en-US" smtClean="0"/>
              <a:pPr/>
              <a:t>7/11/2021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860088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5D6C8B-D3F3-405F-9C8B-2FB941CC3702}" type="datetimeFigureOut">
              <a:rPr lang="en-US" smtClean="0"/>
              <a:pPr/>
              <a:t>7/11/2021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F4C0F-1248-447F-9018-3373580F989C}" type="slidenum">
              <a:rPr lang="en-US" smtClean="0"/>
              <a:pPr/>
              <a:t>‹#›</a:t>
            </a:fld>
            <a:endParaRPr lang="en-US"/>
          </a:p>
        </p:txBody>
      </p:sp>
    </p:spTree>
    <p:extLst>
      <p:ext uri="{BB962C8B-B14F-4D97-AF65-F5344CB8AC3E}">
        <p14:creationId xmlns:p14="http://schemas.microsoft.com/office/powerpoint/2010/main" xmlns="" val="413589068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371599"/>
          </a:xfrm>
        </p:spPr>
        <p:txBody>
          <a:bodyPr>
            <a:normAutofit/>
          </a:bodyPr>
          <a:lstStyle/>
          <a:p>
            <a:r>
              <a:rPr lang="en-US" sz="6000" dirty="0" smtClean="0">
                <a:latin typeface="Times New Roman" pitchFamily="18" charset="0"/>
                <a:cs typeface="Times New Roman" pitchFamily="18" charset="0"/>
              </a:rPr>
              <a:t>Environmental Ethics</a:t>
            </a:r>
            <a:endParaRPr lang="en-US" sz="6000"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276600"/>
            <a:ext cx="6400800" cy="2362200"/>
          </a:xfrm>
        </p:spPr>
        <p:txBody>
          <a:bodyPr>
            <a:normAutofit/>
          </a:bodyPr>
          <a:lstStyle/>
          <a:p>
            <a:r>
              <a:rPr lang="en-US" sz="4000" dirty="0" smtClean="0">
                <a:latin typeface="Times New Roman" pitchFamily="18" charset="0"/>
                <a:cs typeface="Times New Roman" pitchFamily="18" charset="0"/>
              </a:rPr>
              <a:t>Name</a:t>
            </a:r>
          </a:p>
          <a:p>
            <a:r>
              <a:rPr lang="en-US" sz="4000" dirty="0" smtClean="0">
                <a:latin typeface="Times New Roman" pitchFamily="18" charset="0"/>
                <a:cs typeface="Times New Roman" pitchFamily="18" charset="0"/>
              </a:rPr>
              <a:t>Institution</a:t>
            </a:r>
          </a:p>
          <a:p>
            <a:r>
              <a:rPr lang="en-US" sz="4000" dirty="0" smtClean="0">
                <a:latin typeface="Times New Roman" pitchFamily="18" charset="0"/>
                <a:cs typeface="Times New Roman" pitchFamily="18" charset="0"/>
              </a:rPr>
              <a:t>Date</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xmlns="" val="1697483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685800"/>
          </a:xfrm>
        </p:spPr>
        <p:txBody>
          <a:bodyPr>
            <a:normAutofit fontScale="90000"/>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990600"/>
            <a:ext cx="8534400" cy="56388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Studies how people and the environment relate</a:t>
            </a:r>
          </a:p>
          <a:p>
            <a:pPr marL="457200" indent="-457200" algn="l">
              <a:buFont typeface="Arial" pitchFamily="34" charset="0"/>
              <a:buChar char="•"/>
            </a:pPr>
            <a:r>
              <a:rPr lang="en-US" sz="2400" dirty="0">
                <a:latin typeface="Times New Roman" pitchFamily="18" charset="0"/>
                <a:cs typeface="Times New Roman" pitchFamily="18" charset="0"/>
              </a:rPr>
              <a:t>Holds that people, animals, and plants are components of society</a:t>
            </a:r>
          </a:p>
          <a:p>
            <a:pPr marL="457200" indent="-457200" algn="l">
              <a:buFont typeface="Arial" pitchFamily="34" charset="0"/>
              <a:buChar char="•"/>
            </a:pPr>
            <a:r>
              <a:rPr lang="en-US" sz="2400" dirty="0">
                <a:latin typeface="Times New Roman" pitchFamily="18" charset="0"/>
                <a:cs typeface="Times New Roman" pitchFamily="18" charset="0"/>
              </a:rPr>
              <a:t>Animals and plants are considered because they are important to human life</a:t>
            </a:r>
          </a:p>
          <a:p>
            <a:pPr marL="457200" indent="-457200" algn="l">
              <a:buFont typeface="Arial" pitchFamily="34" charset="0"/>
              <a:buChar char="•"/>
            </a:pPr>
            <a:r>
              <a:rPr lang="en-US" sz="2400" dirty="0">
                <a:latin typeface="Times New Roman" pitchFamily="18" charset="0"/>
                <a:cs typeface="Times New Roman" pitchFamily="18" charset="0"/>
              </a:rPr>
              <a:t>Therefore, human beings should apply morals and ethics when dealing with plants and animals (Singh et al., 2019)</a:t>
            </a:r>
          </a:p>
          <a:p>
            <a:endParaRPr lang="en-US" dirty="0"/>
          </a:p>
        </p:txBody>
      </p:sp>
      <p:pic>
        <p:nvPicPr>
          <p:cNvPr id="4" name="Picture 3" descr="Environmental ethics"/>
          <p:cNvPicPr/>
          <p:nvPr/>
        </p:nvPicPr>
        <p:blipFill>
          <a:blip r:embed="rId3">
            <a:extLst>
              <a:ext uri="{28A0092B-C50C-407E-A947-70E740481C1C}">
                <a14:useLocalDpi xmlns:a14="http://schemas.microsoft.com/office/drawing/2010/main" xmlns="" val="0"/>
              </a:ext>
            </a:extLst>
          </a:blip>
          <a:srcRect/>
          <a:stretch>
            <a:fillRect/>
          </a:stretch>
        </p:blipFill>
        <p:spPr bwMode="auto">
          <a:xfrm>
            <a:off x="3886200" y="4038600"/>
            <a:ext cx="3886200" cy="1905000"/>
          </a:xfrm>
          <a:prstGeom prst="rect">
            <a:avLst/>
          </a:prstGeom>
          <a:noFill/>
          <a:ln>
            <a:noFill/>
          </a:ln>
        </p:spPr>
      </p:pic>
    </p:spTree>
    <p:extLst>
      <p:ext uri="{BB962C8B-B14F-4D97-AF65-F5344CB8AC3E}">
        <p14:creationId xmlns:p14="http://schemas.microsoft.com/office/powerpoint/2010/main" xmlns="" val="339288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799"/>
          </a:xfrm>
        </p:spPr>
        <p:txBody>
          <a:bodyPr>
            <a:normAutofit fontScale="90000"/>
          </a:bodyPr>
          <a:lstStyle/>
          <a:p>
            <a:r>
              <a:rPr lang="en-US" dirty="0" smtClean="0">
                <a:latin typeface="Times New Roman" pitchFamily="18" charset="0"/>
                <a:cs typeface="Times New Roman" pitchFamily="18" charset="0"/>
              </a:rPr>
              <a:t>Ethical Dilemma</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1143000"/>
            <a:ext cx="8458200" cy="5486400"/>
          </a:xfrm>
        </p:spPr>
        <p:txBody>
          <a:bodyPr>
            <a:normAutofit/>
          </a:bodyPr>
          <a:lstStyle/>
          <a:p>
            <a:pPr marL="342900" indent="-342900" algn="l">
              <a:buFont typeface="Arial" pitchFamily="34" charset="0"/>
              <a:buChar char="•"/>
            </a:pPr>
            <a:r>
              <a:rPr lang="en-US" sz="2400" dirty="0">
                <a:latin typeface="Times New Roman" pitchFamily="18" charset="0"/>
                <a:cs typeface="Times New Roman" pitchFamily="18" charset="0"/>
              </a:rPr>
              <a:t>Global warming</a:t>
            </a:r>
          </a:p>
          <a:p>
            <a:pPr marL="342900" indent="-342900" algn="l">
              <a:buFont typeface="Arial" pitchFamily="34" charset="0"/>
              <a:buChar char="•"/>
            </a:pPr>
            <a:r>
              <a:rPr lang="en-US" sz="2400" dirty="0">
                <a:latin typeface="Times New Roman" pitchFamily="18" charset="0"/>
                <a:cs typeface="Times New Roman" pitchFamily="18" charset="0"/>
              </a:rPr>
              <a:t>Specifically, environmental pollution by business enterprises</a:t>
            </a:r>
          </a:p>
          <a:p>
            <a:pPr marL="342900" indent="-342900" algn="l">
              <a:buFont typeface="Arial" pitchFamily="34" charset="0"/>
              <a:buChar char="•"/>
            </a:pPr>
            <a:r>
              <a:rPr lang="en-US" sz="2400" dirty="0">
                <a:latin typeface="Times New Roman" pitchFamily="18" charset="0"/>
                <a:cs typeface="Times New Roman" pitchFamily="18" charset="0"/>
              </a:rPr>
              <a:t>Business enterprises release harmful chemicals and gases into the environment. </a:t>
            </a:r>
          </a:p>
          <a:p>
            <a:pPr marL="342900" indent="-342900" algn="l">
              <a:buFont typeface="Arial" pitchFamily="34" charset="0"/>
              <a:buChar char="•"/>
            </a:pPr>
            <a:r>
              <a:rPr lang="en-US" sz="2400" dirty="0">
                <a:latin typeface="Times New Roman" pitchFamily="18" charset="0"/>
                <a:cs typeface="Times New Roman" pitchFamily="18" charset="0"/>
              </a:rPr>
              <a:t>This pollutes water and the land and increases global warming</a:t>
            </a:r>
          </a:p>
          <a:p>
            <a:pPr marL="342900" indent="-342900" algn="l">
              <a:buFont typeface="Arial" pitchFamily="34" charset="0"/>
              <a:buChar char="•"/>
            </a:pPr>
            <a:r>
              <a:rPr lang="en-US" sz="2400" dirty="0">
                <a:latin typeface="Times New Roman" pitchFamily="18" charset="0"/>
                <a:cs typeface="Times New Roman" pitchFamily="18" charset="0"/>
              </a:rPr>
              <a:t>Consequently, human beings face adverse health impacts (</a:t>
            </a:r>
            <a:r>
              <a:rPr lang="en-US" sz="2400" dirty="0" err="1">
                <a:latin typeface="Times New Roman" pitchFamily="18" charset="0"/>
                <a:cs typeface="Times New Roman" pitchFamily="18" charset="0"/>
              </a:rPr>
              <a:t>Inyinbor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Adejumoke</a:t>
            </a:r>
            <a:r>
              <a:rPr lang="en-US" sz="2400" dirty="0">
                <a:latin typeface="Times New Roman" pitchFamily="18" charset="0"/>
                <a:cs typeface="Times New Roman" pitchFamily="18" charset="0"/>
              </a:rPr>
              <a:t> et al., 2018)</a:t>
            </a:r>
          </a:p>
          <a:p>
            <a:endParaRPr lang="en-US" dirty="0"/>
          </a:p>
        </p:txBody>
      </p:sp>
      <p:pic>
        <p:nvPicPr>
          <p:cNvPr id="4" name="Picture 3" descr="Global Warming | National Geographic Society"/>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886200" y="4267200"/>
            <a:ext cx="3505200" cy="2286000"/>
          </a:xfrm>
          <a:prstGeom prst="rect">
            <a:avLst/>
          </a:prstGeom>
          <a:noFill/>
          <a:ln>
            <a:noFill/>
          </a:ln>
        </p:spPr>
      </p:pic>
    </p:spTree>
    <p:extLst>
      <p:ext uri="{BB962C8B-B14F-4D97-AF65-F5344CB8AC3E}">
        <p14:creationId xmlns:p14="http://schemas.microsoft.com/office/powerpoint/2010/main" xmlns="" val="2898475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799"/>
          </a:xfrm>
        </p:spPr>
        <p:txBody>
          <a:bodyPr>
            <a:normAutofit fontScale="90000"/>
          </a:bodyPr>
          <a:lstStyle/>
          <a:p>
            <a:r>
              <a:rPr lang="en-US" dirty="0" smtClean="0">
                <a:latin typeface="Times New Roman" pitchFamily="18" charset="0"/>
                <a:cs typeface="Times New Roman" pitchFamily="18" charset="0"/>
              </a:rPr>
              <a:t>Recommendations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143000"/>
            <a:ext cx="8610600" cy="54102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Use alternatives</a:t>
            </a:r>
          </a:p>
          <a:p>
            <a:pPr marL="457200" indent="-457200" algn="l">
              <a:buFont typeface="Arial" pitchFamily="34" charset="0"/>
              <a:buChar char="•"/>
            </a:pPr>
            <a:r>
              <a:rPr lang="en-US" sz="2400" dirty="0">
                <a:latin typeface="Times New Roman" pitchFamily="18" charset="0"/>
                <a:cs typeface="Times New Roman" pitchFamily="18" charset="0"/>
              </a:rPr>
              <a:t>Practice material reuse and recycling</a:t>
            </a:r>
          </a:p>
          <a:p>
            <a:pPr marL="457200" indent="-457200" algn="l">
              <a:buFont typeface="Arial" pitchFamily="34" charset="0"/>
              <a:buChar char="•"/>
            </a:pPr>
            <a:r>
              <a:rPr lang="en-US" sz="2400" dirty="0">
                <a:latin typeface="Times New Roman" pitchFamily="18" charset="0"/>
                <a:cs typeface="Times New Roman" pitchFamily="18" charset="0"/>
              </a:rPr>
              <a:t>Rethink the process</a:t>
            </a:r>
          </a:p>
          <a:p>
            <a:pPr marL="457200" indent="-457200" algn="l">
              <a:buFont typeface="Arial" pitchFamily="34" charset="0"/>
              <a:buChar char="•"/>
            </a:pPr>
            <a:r>
              <a:rPr lang="en-US" sz="2400" dirty="0">
                <a:latin typeface="Times New Roman" pitchFamily="18" charset="0"/>
                <a:cs typeface="Times New Roman" pitchFamily="18" charset="0"/>
              </a:rPr>
              <a:t>Consider renewable sources of energy (Tong &amp; </a:t>
            </a:r>
            <a:r>
              <a:rPr lang="en-US" sz="2400" dirty="0" err="1">
                <a:latin typeface="Times New Roman" pitchFamily="18" charset="0"/>
                <a:cs typeface="Times New Roman" pitchFamily="18" charset="0"/>
              </a:rPr>
              <a:t>Ebi</a:t>
            </a:r>
            <a:r>
              <a:rPr lang="en-US" sz="2400" dirty="0">
                <a:latin typeface="Times New Roman" pitchFamily="18" charset="0"/>
                <a:cs typeface="Times New Roman" pitchFamily="18" charset="0"/>
              </a:rPr>
              <a:t>, 2019)</a:t>
            </a:r>
          </a:p>
          <a:p>
            <a:endParaRPr lang="en-US" dirty="0"/>
          </a:p>
        </p:txBody>
      </p:sp>
      <p:pic>
        <p:nvPicPr>
          <p:cNvPr id="4" name="Picture 3" descr="The Right Balance: Mixing Energy Resources | National Geographic Society"/>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14600" y="3276600"/>
            <a:ext cx="3886200" cy="2019300"/>
          </a:xfrm>
          <a:prstGeom prst="rect">
            <a:avLst/>
          </a:prstGeom>
          <a:noFill/>
          <a:ln>
            <a:noFill/>
          </a:ln>
        </p:spPr>
      </p:pic>
    </p:spTree>
    <p:extLst>
      <p:ext uri="{BB962C8B-B14F-4D97-AF65-F5344CB8AC3E}">
        <p14:creationId xmlns:p14="http://schemas.microsoft.com/office/powerpoint/2010/main" xmlns="" val="3036599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990600"/>
          </a:xfrm>
        </p:spPr>
        <p:txBody>
          <a:bodyPr>
            <a:normAutofit/>
          </a:bodyPr>
          <a:lstStyle/>
          <a:p>
            <a:r>
              <a:rPr lang="en-US" sz="4000" dirty="0" smtClean="0">
                <a:latin typeface="Times New Roman" pitchFamily="18" charset="0"/>
                <a:cs typeface="Times New Roman" pitchFamily="18" charset="0"/>
              </a:rPr>
              <a:t>Ethical Concept</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066800"/>
            <a:ext cx="8610600" cy="54864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The moral principle of sustainability</a:t>
            </a:r>
          </a:p>
          <a:p>
            <a:pPr marL="457200" indent="-457200" algn="l">
              <a:buFont typeface="Arial" pitchFamily="34" charset="0"/>
              <a:buChar char="•"/>
            </a:pPr>
            <a:r>
              <a:rPr lang="en-US" sz="2400" dirty="0">
                <a:latin typeface="Times New Roman" pitchFamily="18" charset="0"/>
                <a:cs typeface="Times New Roman" pitchFamily="18" charset="0"/>
              </a:rPr>
              <a:t>Holds that the rate of the contamination and loss of water caused by human activities should not surpass the ability of water sources to cleanse as well as replenish themselves.</a:t>
            </a:r>
          </a:p>
          <a:p>
            <a:pPr marL="457200" indent="-457200" algn="l">
              <a:buFont typeface="Arial" pitchFamily="34" charset="0"/>
              <a:buChar char="•"/>
            </a:pPr>
            <a:r>
              <a:rPr lang="en-US" sz="2400" dirty="0">
                <a:latin typeface="Times New Roman" pitchFamily="18" charset="0"/>
                <a:cs typeface="Times New Roman" pitchFamily="18" charset="0"/>
              </a:rPr>
              <a:t>Unsustainable loss and contamination of water are against the intrinsic value of water.</a:t>
            </a:r>
          </a:p>
          <a:p>
            <a:pPr marL="457200" indent="-457200" algn="l">
              <a:buFont typeface="Arial" pitchFamily="34" charset="0"/>
              <a:buChar char="•"/>
            </a:pPr>
            <a:r>
              <a:rPr lang="en-US" sz="2400" dirty="0">
                <a:latin typeface="Times New Roman" pitchFamily="18" charset="0"/>
                <a:cs typeface="Times New Roman" pitchFamily="18" charset="0"/>
              </a:rPr>
              <a:t>Humans have the moral responsibility to take care of creation (Verma, 2019).</a:t>
            </a:r>
          </a:p>
          <a:p>
            <a:endParaRPr lang="en-US" dirty="0"/>
          </a:p>
        </p:txBody>
      </p:sp>
      <p:pic>
        <p:nvPicPr>
          <p:cNvPr id="4" name="Picture 3" descr="Sustainability - Wikipedia"/>
          <p:cNvPicPr/>
          <p:nvPr/>
        </p:nvPicPr>
        <p:blipFill>
          <a:blip r:embed="rId3">
            <a:extLst>
              <a:ext uri="{28A0092B-C50C-407E-A947-70E740481C1C}">
                <a14:useLocalDpi xmlns:a14="http://schemas.microsoft.com/office/drawing/2010/main" xmlns="" val="0"/>
              </a:ext>
            </a:extLst>
          </a:blip>
          <a:srcRect/>
          <a:stretch>
            <a:fillRect/>
          </a:stretch>
        </p:blipFill>
        <p:spPr bwMode="auto">
          <a:xfrm>
            <a:off x="3162300" y="4191000"/>
            <a:ext cx="3314700" cy="2238375"/>
          </a:xfrm>
          <a:prstGeom prst="rect">
            <a:avLst/>
          </a:prstGeom>
          <a:noFill/>
          <a:ln>
            <a:noFill/>
          </a:ln>
        </p:spPr>
      </p:pic>
    </p:spTree>
    <p:extLst>
      <p:ext uri="{BB962C8B-B14F-4D97-AF65-F5344CB8AC3E}">
        <p14:creationId xmlns:p14="http://schemas.microsoft.com/office/powerpoint/2010/main" xmlns="" val="1781554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761999"/>
          </a:xfrm>
        </p:spPr>
        <p:txBody>
          <a:bodyPr>
            <a:normAutofit fontScale="90000"/>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219200"/>
            <a:ext cx="8534400" cy="5334000"/>
          </a:xfrm>
        </p:spPr>
        <p:txBody>
          <a:bodyPr>
            <a:normAutofit lnSpcReduction="10000"/>
          </a:bodyPr>
          <a:lstStyle/>
          <a:p>
            <a:pPr marL="342900" indent="-342900" algn="l">
              <a:buFont typeface="Arial" pitchFamily="34" charset="0"/>
              <a:buChar char="•"/>
            </a:pPr>
            <a:r>
              <a:rPr lang="en-US" sz="2400" dirty="0" err="1">
                <a:latin typeface="Times New Roman" pitchFamily="18" charset="0"/>
                <a:cs typeface="Times New Roman" pitchFamily="18" charset="0"/>
              </a:rPr>
              <a:t>Inyinbor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Adejumoke</a:t>
            </a:r>
            <a:r>
              <a:rPr lang="en-US" sz="2400" dirty="0">
                <a:latin typeface="Times New Roman" pitchFamily="18" charset="0"/>
                <a:cs typeface="Times New Roman" pitchFamily="18" charset="0"/>
              </a:rPr>
              <a:t>, A., </a:t>
            </a:r>
            <a:r>
              <a:rPr lang="en-US" sz="2400" dirty="0" err="1">
                <a:latin typeface="Times New Roman" pitchFamily="18" charset="0"/>
                <a:cs typeface="Times New Roman" pitchFamily="18" charset="0"/>
              </a:rPr>
              <a:t>Adebesin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Babatunde</a:t>
            </a:r>
            <a:r>
              <a:rPr lang="en-US" sz="2400" dirty="0">
                <a:latin typeface="Times New Roman" pitchFamily="18" charset="0"/>
                <a:cs typeface="Times New Roman" pitchFamily="18" charset="0"/>
              </a:rPr>
              <a:t>, O., </a:t>
            </a:r>
            <a:r>
              <a:rPr lang="en-US" sz="2400" dirty="0" err="1">
                <a:latin typeface="Times New Roman" pitchFamily="18" charset="0"/>
                <a:cs typeface="Times New Roman" pitchFamily="18" charset="0"/>
              </a:rPr>
              <a:t>Oluyori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Abimbola</a:t>
            </a:r>
            <a:r>
              <a:rPr lang="en-US" sz="2400" dirty="0">
                <a:latin typeface="Times New Roman" pitchFamily="18" charset="0"/>
                <a:cs typeface="Times New Roman" pitchFamily="18" charset="0"/>
              </a:rPr>
              <a:t>, P., </a:t>
            </a:r>
            <a:r>
              <a:rPr lang="en-US" sz="2400" dirty="0" err="1">
                <a:latin typeface="Times New Roman" pitchFamily="18" charset="0"/>
                <a:cs typeface="Times New Roman" pitchFamily="18" charset="0"/>
              </a:rPr>
              <a:t>Adelani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Akande</a:t>
            </a:r>
            <a:r>
              <a:rPr lang="en-US" sz="2400" dirty="0">
                <a:latin typeface="Times New Roman" pitchFamily="18" charset="0"/>
                <a:cs typeface="Times New Roman" pitchFamily="18" charset="0"/>
              </a:rPr>
              <a:t> Tabitha, A., Dada </a:t>
            </a:r>
            <a:r>
              <a:rPr lang="en-US" sz="2400" dirty="0" err="1">
                <a:latin typeface="Times New Roman" pitchFamily="18" charset="0"/>
                <a:cs typeface="Times New Roman" pitchFamily="18" charset="0"/>
              </a:rPr>
              <a:t>Adewumi</a:t>
            </a:r>
            <a:r>
              <a:rPr lang="en-US" sz="2400" dirty="0">
                <a:latin typeface="Times New Roman" pitchFamily="18" charset="0"/>
                <a:cs typeface="Times New Roman" pitchFamily="18" charset="0"/>
              </a:rPr>
              <a:t>, O., &amp; </a:t>
            </a:r>
            <a:r>
              <a:rPr lang="en-US" sz="2400" dirty="0" err="1">
                <a:latin typeface="Times New Roman" pitchFamily="18" charset="0"/>
                <a:cs typeface="Times New Roman" pitchFamily="18" charset="0"/>
              </a:rPr>
              <a:t>Oreofe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Toyin</a:t>
            </a:r>
            <a:r>
              <a:rPr lang="en-US" sz="2400" dirty="0">
                <a:latin typeface="Times New Roman" pitchFamily="18" charset="0"/>
                <a:cs typeface="Times New Roman" pitchFamily="18" charset="0"/>
              </a:rPr>
              <a:t>, A. (2018). Water pollution: effects, prevention, and climatic impact. </a:t>
            </a:r>
            <a:r>
              <a:rPr lang="en-US" sz="2400" i="1" dirty="0">
                <a:latin typeface="Times New Roman" pitchFamily="18" charset="0"/>
                <a:cs typeface="Times New Roman" pitchFamily="18" charset="0"/>
              </a:rPr>
              <a:t>Water Challenges of an Urbanizing World</a:t>
            </a:r>
            <a:r>
              <a:rPr lang="en-US" sz="2400" dirty="0">
                <a:latin typeface="Times New Roman" pitchFamily="18" charset="0"/>
                <a:cs typeface="Times New Roman" pitchFamily="18" charset="0"/>
              </a:rPr>
              <a:t>, 33, 33-47.</a:t>
            </a:r>
          </a:p>
          <a:p>
            <a:pPr marL="342900" indent="-342900" algn="l">
              <a:buFont typeface="Arial" pitchFamily="34" charset="0"/>
              <a:buChar char="•"/>
            </a:pPr>
            <a:r>
              <a:rPr lang="en-US" sz="2400" dirty="0">
                <a:latin typeface="Times New Roman" pitchFamily="18" charset="0"/>
                <a:cs typeface="Times New Roman" pitchFamily="18" charset="0"/>
              </a:rPr>
              <a:t>Singh, S. K., Chen, J., Del </a:t>
            </a:r>
            <a:r>
              <a:rPr lang="en-US" sz="2400" dirty="0" err="1">
                <a:latin typeface="Times New Roman" pitchFamily="18" charset="0"/>
                <a:cs typeface="Times New Roman" pitchFamily="18" charset="0"/>
              </a:rPr>
              <a:t>Giudice</a:t>
            </a:r>
            <a:r>
              <a:rPr lang="en-US" sz="2400" dirty="0">
                <a:latin typeface="Times New Roman" pitchFamily="18" charset="0"/>
                <a:cs typeface="Times New Roman" pitchFamily="18" charset="0"/>
              </a:rPr>
              <a:t>, M., &amp; El-</a:t>
            </a:r>
            <a:r>
              <a:rPr lang="en-US" sz="2400" dirty="0" err="1">
                <a:latin typeface="Times New Roman" pitchFamily="18" charset="0"/>
                <a:cs typeface="Times New Roman" pitchFamily="18" charset="0"/>
              </a:rPr>
              <a:t>Kassar</a:t>
            </a:r>
            <a:r>
              <a:rPr lang="en-US" sz="2400" dirty="0">
                <a:latin typeface="Times New Roman" pitchFamily="18" charset="0"/>
                <a:cs typeface="Times New Roman" pitchFamily="18" charset="0"/>
              </a:rPr>
              <a:t>, A. N. (2019). Environmental ethics, environmental performance, and competitive advantage: role of environmental training. </a:t>
            </a:r>
            <a:r>
              <a:rPr lang="en-US" sz="2400" i="1" dirty="0">
                <a:latin typeface="Times New Roman" pitchFamily="18" charset="0"/>
                <a:cs typeface="Times New Roman" pitchFamily="18" charset="0"/>
              </a:rPr>
              <a:t>Technological Forecasting and Social Change</a:t>
            </a:r>
            <a:r>
              <a:rPr lang="en-US" sz="2400" dirty="0">
                <a:latin typeface="Times New Roman" pitchFamily="18" charset="0"/>
                <a:cs typeface="Times New Roman" pitchFamily="18" charset="0"/>
              </a:rPr>
              <a:t>, 146, 203-211.</a:t>
            </a:r>
          </a:p>
          <a:p>
            <a:pPr marL="342900" indent="-342900" algn="l">
              <a:buFont typeface="Arial" pitchFamily="34" charset="0"/>
              <a:buChar char="•"/>
            </a:pPr>
            <a:r>
              <a:rPr lang="en-US" sz="2400" dirty="0">
                <a:latin typeface="Times New Roman" pitchFamily="18" charset="0"/>
                <a:cs typeface="Times New Roman" pitchFamily="18" charset="0"/>
              </a:rPr>
              <a:t>Tong, S., &amp; </a:t>
            </a:r>
            <a:r>
              <a:rPr lang="en-US" sz="2400" dirty="0" err="1">
                <a:latin typeface="Times New Roman" pitchFamily="18" charset="0"/>
                <a:cs typeface="Times New Roman" pitchFamily="18" charset="0"/>
              </a:rPr>
              <a:t>Ebi</a:t>
            </a:r>
            <a:r>
              <a:rPr lang="en-US" sz="2400" dirty="0">
                <a:latin typeface="Times New Roman" pitchFamily="18" charset="0"/>
                <a:cs typeface="Times New Roman" pitchFamily="18" charset="0"/>
              </a:rPr>
              <a:t>, K. (2019). Preventing and mitigating health risks of climate change. </a:t>
            </a:r>
            <a:r>
              <a:rPr lang="en-US" sz="2400" i="1" dirty="0">
                <a:latin typeface="Times New Roman" pitchFamily="18" charset="0"/>
                <a:cs typeface="Times New Roman" pitchFamily="18" charset="0"/>
              </a:rPr>
              <a:t>Environmental Research</a:t>
            </a:r>
            <a:r>
              <a:rPr lang="en-US" sz="2400" dirty="0">
                <a:latin typeface="Times New Roman" pitchFamily="18" charset="0"/>
                <a:cs typeface="Times New Roman" pitchFamily="18" charset="0"/>
              </a:rPr>
              <a:t>, 174, 9-13.</a:t>
            </a:r>
          </a:p>
          <a:p>
            <a:pPr marL="342900" indent="-342900" algn="l">
              <a:buFont typeface="Arial" pitchFamily="34" charset="0"/>
              <a:buChar char="•"/>
            </a:pPr>
            <a:r>
              <a:rPr lang="en-US" sz="2400" dirty="0">
                <a:latin typeface="Times New Roman" pitchFamily="18" charset="0"/>
                <a:cs typeface="Times New Roman" pitchFamily="18" charset="0"/>
              </a:rPr>
              <a:t>Verma, A. K. (2019). Sustainable development and environmental ethics. </a:t>
            </a:r>
            <a:r>
              <a:rPr lang="en-US" sz="2400" i="1" dirty="0">
                <a:latin typeface="Times New Roman" pitchFamily="18" charset="0"/>
                <a:cs typeface="Times New Roman" pitchFamily="18" charset="0"/>
              </a:rPr>
              <a:t>International Journal on Environmental Sciences</a:t>
            </a:r>
            <a:r>
              <a:rPr lang="en-US" sz="2400" dirty="0">
                <a:latin typeface="Times New Roman" pitchFamily="18" charset="0"/>
                <a:cs typeface="Times New Roman" pitchFamily="18" charset="0"/>
              </a:rPr>
              <a:t>, 10(1), 1-5.</a:t>
            </a:r>
          </a:p>
          <a:p>
            <a:endParaRPr lang="en-US" dirty="0"/>
          </a:p>
        </p:txBody>
      </p:sp>
    </p:spTree>
    <p:extLst>
      <p:ext uri="{BB962C8B-B14F-4D97-AF65-F5344CB8AC3E}">
        <p14:creationId xmlns:p14="http://schemas.microsoft.com/office/powerpoint/2010/main" xmlns="" val="3023423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945</Words>
  <Application>Microsoft Office PowerPoint</Application>
  <PresentationFormat>On-screen Show (4:3)</PresentationFormat>
  <Paragraphs>38</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Environmental Ethics</vt:lpstr>
      <vt:lpstr>Introduction</vt:lpstr>
      <vt:lpstr>Ethical Dilemma</vt:lpstr>
      <vt:lpstr>Recommendations</vt:lpstr>
      <vt:lpstr>Ethical Concept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Ethics</dc:title>
  <dc:creator>user</dc:creator>
  <cp:lastModifiedBy>Kevin</cp:lastModifiedBy>
  <cp:revision>2</cp:revision>
  <dcterms:created xsi:type="dcterms:W3CDTF">2021-07-11T04:51:49Z</dcterms:created>
  <dcterms:modified xsi:type="dcterms:W3CDTF">2021-07-11T08:18:42Z</dcterms:modified>
</cp:coreProperties>
</file>